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Economica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50" y="3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b75cb17b2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fb75cb17b2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b75cb17b2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b75cb17b2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b75cb17b2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fb75cb17b2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b75cb17b2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b75cb17b2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b75cb17b2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fb75cb17b2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b75cb17b2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b75cb17b2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b75cb17b2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b75cb17b2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fb75cb17b2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fb75cb17b2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fb75cb17b2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fb75cb17b2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b75cb17b2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fb75cb17b2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75cb17b2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fb75cb17b2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75cb17b2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fb75cb17b2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b75cb17b2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b75cb17b2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b75cb17b2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b75cb17b2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b75cb17b2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b75cb17b2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83758" y="651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highlight>
                  <a:srgbClr val="FFFFFF"/>
                </a:highlight>
              </a:rPr>
              <a:t>Bypassing the occluded highway: Transarterial Chemoembolization through a collateral pathway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4976400" cy="21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6800" dirty="0">
                <a:solidFill>
                  <a:schemeClr val="dk1"/>
                </a:solidFill>
                <a:highlight>
                  <a:srgbClr val="FFFFFF"/>
                </a:highlight>
              </a:rPr>
              <a:t>Husameddin El Khudari </a:t>
            </a:r>
            <a:r>
              <a:rPr lang="en" sz="6800" dirty="0" smtClean="0">
                <a:solidFill>
                  <a:schemeClr val="dk1"/>
                </a:solidFill>
                <a:highlight>
                  <a:srgbClr val="FFFFFF"/>
                </a:highlight>
              </a:rPr>
              <a:t>MD</a:t>
            </a:r>
            <a:endParaRPr sz="6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" sz="6800" dirty="0">
                <a:solidFill>
                  <a:schemeClr val="dk1"/>
                </a:solidFill>
                <a:highlight>
                  <a:srgbClr val="FFFFFF"/>
                </a:highlight>
              </a:rPr>
              <a:t>Associate Professor </a:t>
            </a:r>
            <a:endParaRPr sz="6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dk1"/>
                </a:solidFill>
                <a:highlight>
                  <a:srgbClr val="FFFFFF"/>
                </a:highlight>
              </a:rPr>
              <a:t>Director of Interventional Radiology Medical Student Education </a:t>
            </a:r>
            <a:endParaRPr sz="6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dk1"/>
                </a:solidFill>
                <a:highlight>
                  <a:srgbClr val="FFFFFF"/>
                </a:highlight>
              </a:rPr>
              <a:t>Division of Interventional Radiology, Department of Radiology</a:t>
            </a:r>
            <a:endParaRPr sz="6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dk1"/>
                </a:solidFill>
                <a:highlight>
                  <a:srgbClr val="FFFFFF"/>
                </a:highlight>
              </a:rPr>
              <a:t>University of Alabama at Birmingham </a:t>
            </a:r>
            <a:endParaRPr sz="6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050" y="134025"/>
            <a:ext cx="3771900" cy="12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5648275" y="2703750"/>
            <a:ext cx="37719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dk1"/>
                </a:solidFill>
                <a:highlight>
                  <a:srgbClr val="FFFFFF"/>
                </a:highlight>
              </a:rPr>
              <a:t>Alfred Alwin</a:t>
            </a:r>
            <a:endParaRPr sz="17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dk1"/>
                </a:solidFill>
                <a:highlight>
                  <a:srgbClr val="FFFFFF"/>
                </a:highlight>
              </a:rPr>
              <a:t>Madras Medical College</a:t>
            </a:r>
            <a:endParaRPr sz="17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 smtClean="0">
                <a:solidFill>
                  <a:schemeClr val="dk1"/>
                </a:solidFill>
                <a:highlight>
                  <a:srgbClr val="FFFFFF"/>
                </a:highlight>
              </a:rPr>
              <a:t>India</a:t>
            </a:r>
            <a:endParaRPr sz="17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3052157" y="3681788"/>
            <a:ext cx="2724600" cy="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3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269100" y="4306524"/>
            <a:ext cx="86058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3:The microcatheter is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navigated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across the collateral into the segmental artery branch of the right hepatic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artery supplying the tumor.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Arteriogram showed the hypervascular lesion with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arteriovenous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shunting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the hepatic vein is seen (arrow).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157" y="990990"/>
            <a:ext cx="2734056" cy="27340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94406">
            <a:off x="3721614" y="1881215"/>
            <a:ext cx="274344" cy="23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Chemoembolization was performed with </a:t>
            </a:r>
            <a:r>
              <a:rPr lang="en" dirty="0" smtClean="0"/>
              <a:t>a mixture of 50mg </a:t>
            </a:r>
            <a:r>
              <a:rPr lang="en" dirty="0"/>
              <a:t>of Doxorubicin, 3ml of Visipaque and 10ml of lipiodol, followed </a:t>
            </a:r>
            <a:r>
              <a:rPr lang="en" dirty="0" smtClean="0"/>
              <a:t>by small volume of  </a:t>
            </a:r>
            <a:r>
              <a:rPr lang="en" dirty="0"/>
              <a:t>gelfoam </a:t>
            </a:r>
            <a:r>
              <a:rPr lang="en" dirty="0" smtClean="0"/>
              <a:t>slurry (</a:t>
            </a:r>
            <a:r>
              <a:rPr lang="en" dirty="0"/>
              <a:t>fig </a:t>
            </a:r>
            <a:r>
              <a:rPr lang="en" dirty="0" smtClean="0"/>
              <a:t>4)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Follow up angiogram demonstrated </a:t>
            </a:r>
            <a:r>
              <a:rPr lang="en" dirty="0"/>
              <a:t>satisfactory </a:t>
            </a:r>
            <a:r>
              <a:rPr lang="en" dirty="0" smtClean="0"/>
              <a:t>embolization (fig </a:t>
            </a:r>
            <a:r>
              <a:rPr lang="en" dirty="0"/>
              <a:t>5</a:t>
            </a:r>
            <a:r>
              <a:rPr lang="en" dirty="0" smtClean="0"/>
              <a:t>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/>
        </p:nvSpPr>
        <p:spPr>
          <a:xfrm>
            <a:off x="1572656" y="3816200"/>
            <a:ext cx="183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5577014" y="3754561"/>
            <a:ext cx="17418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147987" y="4155447"/>
            <a:ext cx="6687903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igure 4: Spot flouroscopic image showing adequate lipiodol staining of the targeted tumor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5: Post-embolization imaging demonstrating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successful chemoembolization of the targeted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tumor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93446">
            <a:off x="4378452" y="1282290"/>
            <a:ext cx="329213" cy="329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754" y="1170733"/>
            <a:ext cx="2560320" cy="256032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5"/>
          <a:srcRect l="21373" t="19283" r="20399" b="18837"/>
          <a:stretch/>
        </p:blipFill>
        <p:spPr>
          <a:xfrm>
            <a:off x="1364673" y="1177637"/>
            <a:ext cx="2549236" cy="25534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3134889">
            <a:off x="6292065" y="3189670"/>
            <a:ext cx="311698" cy="1063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Post-Procedure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❏"/>
            </a:pPr>
            <a:r>
              <a:rPr lang="en" dirty="0"/>
              <a:t>After a short observation, the patient was discharged on Oxycodone and Zofran and scheduled for a 4 week follow up.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❏"/>
            </a:pPr>
            <a:r>
              <a:rPr lang="en" dirty="0"/>
              <a:t>MRI at 4 weeks showed a treated inferior right hepatic </a:t>
            </a:r>
            <a:r>
              <a:rPr lang="en" dirty="0" smtClean="0"/>
              <a:t>lobe, </a:t>
            </a:r>
            <a:r>
              <a:rPr lang="en" dirty="0"/>
              <a:t>with no residual enhancing </a:t>
            </a:r>
            <a:r>
              <a:rPr lang="en" dirty="0" smtClean="0"/>
              <a:t>component compatible with successful TACE.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Post Procedural Imaging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4406300"/>
            <a:ext cx="8520600" cy="7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smtClean="0"/>
              <a:t>Figure 6: Axial </a:t>
            </a:r>
            <a:r>
              <a:rPr lang="en" dirty="0" smtClean="0"/>
              <a:t>contrast enhanced </a:t>
            </a:r>
            <a:r>
              <a:rPr lang="en" dirty="0"/>
              <a:t>MRI shows a treated </a:t>
            </a:r>
            <a:r>
              <a:rPr lang="en" dirty="0" smtClean="0"/>
              <a:t>lesion (arrow) </a:t>
            </a:r>
            <a:r>
              <a:rPr lang="en" dirty="0"/>
              <a:t>at 4 weeks post-TACE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22" y="1147225"/>
            <a:ext cx="2734056" cy="273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42437">
            <a:off x="3197614" y="1821395"/>
            <a:ext cx="365792" cy="359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Education</a:t>
            </a:r>
            <a:endParaRPr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I</a:t>
            </a:r>
            <a:r>
              <a:rPr lang="en" dirty="0" smtClean="0"/>
              <a:t>ntrahepatic </a:t>
            </a:r>
            <a:r>
              <a:rPr lang="en" dirty="0"/>
              <a:t>collaterals can </a:t>
            </a:r>
            <a:r>
              <a:rPr lang="en" dirty="0" smtClean="0"/>
              <a:t>be of </a:t>
            </a:r>
            <a:r>
              <a:rPr lang="en" dirty="0"/>
              <a:t>perivascular, intersegmental, intrasegmental </a:t>
            </a:r>
            <a:r>
              <a:rPr lang="en-US" dirty="0" smtClean="0"/>
              <a:t>types of vessels</a:t>
            </a:r>
            <a:r>
              <a:rPr lang="en-US" dirty="0" smtClean="0"/>
              <a:t>. These collateral can be helpful in case of occluded </a:t>
            </a:r>
            <a:r>
              <a:rPr lang="en-US" dirty="0" err="1" smtClean="0"/>
              <a:t>artries</a:t>
            </a:r>
            <a:r>
              <a:rPr lang="en-US" dirty="0" smtClean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Hepatocellular carcinomas are </a:t>
            </a:r>
            <a:r>
              <a:rPr lang="en" dirty="0" smtClean="0"/>
              <a:t>highly vascular </a:t>
            </a:r>
            <a:r>
              <a:rPr lang="en" dirty="0"/>
              <a:t>and angiogenesis plays an important role in tumor growth and invasion.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TACE is </a:t>
            </a:r>
            <a:r>
              <a:rPr lang="en" dirty="0" smtClean="0"/>
              <a:t>the recommended </a:t>
            </a:r>
            <a:r>
              <a:rPr lang="en" dirty="0"/>
              <a:t>treatment according to BCLC guidelines for multinodular tumors, Child-Pugh class A/B, ECOG PS </a:t>
            </a:r>
            <a:r>
              <a:rPr lang="en" dirty="0" smtClean="0"/>
              <a:t>&lt;= 2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Variant anatomy can be a challenge while approaching intra-arterially. A careful and meticulous approach is needed to embolize feeder vessels to prevent recurrence of the tumor.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Font typeface="Arial"/>
              <a:buChar char="❏"/>
            </a:pPr>
            <a:r>
              <a:rPr lang="en" sz="1300" dirty="0"/>
              <a:t>Reig M, Forner A, Rimola J, Ferrer-Fàbrega J, Burrel M, Garcia-Criado Á, Kelley RK, Galle PR, Mazzaferro V, Salem R, Sangro B, Singal AG, Vogel A, Fuster J, Ayuso C, Bruix J. BCLC strategy for prognosis prediction and treatment recommendation: The 2022 update. J Hepatol. 2022 Mar;76(3):681-693. doi: 10.1016/j.jhep.2021.11.018. Epub 2021 Nov 19. PMID: 34801630; PMCID: PMC8866082.</a:t>
            </a:r>
            <a:endParaRPr sz="13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sz="1300" dirty="0"/>
              <a:t>Yao C, Wu S, Kong J, Sun Y, Bai Y, Zhu R, Li Z, Sun W, Zheng L. Angiogenesis in hepatocellular carcinoma: mechanisms and anti-angiogenic therapies. Cancer Biol Med. 2023 Jan 12;20(1):25–43. doi: 10.20892/j.issn.2095-3941.2022.0449. PMID: 36647777; PMCID: PMC9843448.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❏"/>
            </a:pPr>
            <a:r>
              <a:rPr lang="en" sz="1300" dirty="0"/>
              <a:t>Song SY, Chung JW, Kwon JW, Joh JH, Shin SJ, Kim HB, Park JH. Collateral pathways in patients with celiac axis stenosis: angiographic-spiral CT correlation. Radiographics. 2002 Jul-Aug;22(4):881-93. doi: 10.1148/radiographics.22.4.g02jl13881. PMID: 12110717.</a:t>
            </a:r>
            <a:endParaRPr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Clinical History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❏"/>
            </a:pPr>
            <a:r>
              <a:rPr lang="en" dirty="0"/>
              <a:t>61 y/o male with well compensated liver </a:t>
            </a:r>
            <a:r>
              <a:rPr lang="en" dirty="0" smtClean="0"/>
              <a:t>cirrhosis (ALBI grade 1, Child-Pugh 5 class A, ECOG PS – 1)</a:t>
            </a:r>
            <a:endParaRPr dirty="0"/>
          </a:p>
          <a:p>
            <a:pPr marL="457200" lvl="0" indent="-4191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❏"/>
            </a:pPr>
            <a:r>
              <a:rPr lang="en" dirty="0"/>
              <a:t>H/o Alcohol abuse, </a:t>
            </a:r>
            <a:r>
              <a:rPr lang="en" dirty="0" smtClean="0"/>
              <a:t>HCV+ve, Hypothyroidism</a:t>
            </a:r>
            <a:endParaRPr dirty="0"/>
          </a:p>
          <a:p>
            <a:pPr marL="457200" lvl="0" indent="-4191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❏"/>
            </a:pPr>
            <a:r>
              <a:rPr lang="en" dirty="0" smtClean="0"/>
              <a:t>Screening MRI showed a </a:t>
            </a:r>
            <a:r>
              <a:rPr lang="en" dirty="0"/>
              <a:t>6cm h</a:t>
            </a:r>
            <a:r>
              <a:rPr lang="en" dirty="0" smtClean="0"/>
              <a:t>epatocellular carcinoma (HCC) in </a:t>
            </a:r>
            <a:r>
              <a:rPr lang="en" dirty="0"/>
              <a:t>the Right lobe of the l</a:t>
            </a:r>
            <a:r>
              <a:rPr lang="en" dirty="0" smtClean="0"/>
              <a:t>iver- BCLC Intermediate stage B</a:t>
            </a:r>
            <a:endParaRPr dirty="0"/>
          </a:p>
          <a:p>
            <a:pPr marL="457200" lvl="0" indent="-4191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❏"/>
            </a:pPr>
            <a:r>
              <a:rPr lang="en" dirty="0" smtClean="0"/>
              <a:t>Past surgical </a:t>
            </a:r>
            <a:r>
              <a:rPr lang="en" dirty="0"/>
              <a:t>history: H/o </a:t>
            </a:r>
            <a:r>
              <a:rPr lang="en" dirty="0" smtClean="0"/>
              <a:t>gun shot wound </a:t>
            </a:r>
            <a:r>
              <a:rPr lang="en" dirty="0"/>
              <a:t>to the </a:t>
            </a:r>
            <a:r>
              <a:rPr lang="en" dirty="0" smtClean="0"/>
              <a:t>abdomen, H/o </a:t>
            </a:r>
            <a:r>
              <a:rPr lang="en" dirty="0"/>
              <a:t>Exploratory </a:t>
            </a:r>
            <a:r>
              <a:rPr lang="en" dirty="0" smtClean="0"/>
              <a:t>laparotomy, </a:t>
            </a:r>
            <a:r>
              <a:rPr lang="en" dirty="0"/>
              <a:t>H/o adhesiolysis due to severe bowel </a:t>
            </a:r>
            <a:r>
              <a:rPr lang="en" dirty="0" smtClean="0"/>
              <a:t>adhesions</a:t>
            </a:r>
          </a:p>
          <a:p>
            <a:pPr marL="3810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5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Pre-Procedural Imaging</a:t>
            </a:r>
            <a:endParaRPr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54050" y="16430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Lesion 1: Segment </a:t>
            </a:r>
            <a:r>
              <a:rPr lang="en" dirty="0"/>
              <a:t>VI, </a:t>
            </a:r>
            <a:r>
              <a:rPr lang="en" dirty="0" smtClean="0"/>
              <a:t>6.0cmx5.0cm lesion with </a:t>
            </a:r>
            <a:r>
              <a:rPr lang="en" dirty="0"/>
              <a:t>non rim arterial phase hyperenhancement, enhancing capsule, </a:t>
            </a:r>
            <a:r>
              <a:rPr lang="en" dirty="0" smtClean="0"/>
              <a:t>and washout, </a:t>
            </a:r>
            <a:r>
              <a:rPr lang="en" dirty="0" smtClean="0"/>
              <a:t>consistent with LIRADS-5</a:t>
            </a:r>
            <a:r>
              <a:rPr lang="en" dirty="0"/>
              <a:t> </a:t>
            </a:r>
            <a:r>
              <a:rPr lang="en" dirty="0" smtClean="0"/>
              <a:t>lesion.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Lesion 2: 2.0x1.9cm, non rim arterial hyperenhancement, targetoid/centrally necrotic appearance,No enhancing capsule, no non peripheral washout consistent with LIRADS 4 lesion. </a:t>
            </a:r>
            <a:endParaRPr dirty="0" smtClean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Replaced </a:t>
            </a:r>
            <a:r>
              <a:rPr lang="en" dirty="0"/>
              <a:t>left hepatic artery from left gastric artery</a:t>
            </a:r>
            <a:endParaRPr sz="2200" dirty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 descr="VirtualMonitor"/>
          <p:cNvPicPr preferRelativeResize="0"/>
          <p:nvPr/>
        </p:nvPicPr>
        <p:blipFill rotWithShape="1">
          <a:blip r:embed="rId3">
            <a:alphaModFix/>
          </a:blip>
          <a:srcRect t="21513" b="15692"/>
          <a:stretch/>
        </p:blipFill>
        <p:spPr>
          <a:xfrm>
            <a:off x="3071722" y="1277609"/>
            <a:ext cx="2734056" cy="273405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608050" y="4142050"/>
            <a:ext cx="76614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❏"/>
            </a:pPr>
            <a:r>
              <a:rPr lang="en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 procedural contrast enhanced axial MRI image showing </a:t>
            </a:r>
            <a:r>
              <a:rPr lang="en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6cm capsule enhancing </a:t>
            </a:r>
            <a:r>
              <a:rPr lang="en" sz="1800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lesion (arrow) </a:t>
            </a:r>
            <a:r>
              <a:rPr lang="en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 the  inferior right lobe of the liver </a:t>
            </a:r>
            <a:endParaRPr sz="1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Down Arrow 3"/>
          <p:cNvSpPr/>
          <p:nvPr/>
        </p:nvSpPr>
        <p:spPr>
          <a:xfrm rot="18975193">
            <a:off x="2841591" y="1212412"/>
            <a:ext cx="100672" cy="39884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– Procedural Imaging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18770763">
            <a:off x="3351373" y="1879729"/>
            <a:ext cx="144864" cy="39946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highlight>
                  <a:srgbClr val="FFFFFF"/>
                </a:highlight>
              </a:rPr>
              <a:t>Clinical Course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Hepatic resection was attempted, </a:t>
            </a:r>
            <a:r>
              <a:rPr lang="en" dirty="0"/>
              <a:t>but intraoperative course was complicated by severe adhesions, with bowel injury resulting in </a:t>
            </a:r>
            <a:r>
              <a:rPr lang="en" dirty="0" smtClean="0"/>
              <a:t>right </a:t>
            </a:r>
            <a:r>
              <a:rPr lang="en" dirty="0"/>
              <a:t>c</a:t>
            </a:r>
            <a:r>
              <a:rPr lang="en" dirty="0" smtClean="0"/>
              <a:t>olectomy</a:t>
            </a:r>
            <a:r>
              <a:rPr lang="en" dirty="0" smtClean="0"/>
              <a:t>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Due </a:t>
            </a:r>
            <a:r>
              <a:rPr lang="en" dirty="0"/>
              <a:t>to post colectomy bleeding, the patient underwent right colic artery coil </a:t>
            </a:r>
            <a:r>
              <a:rPr lang="en" dirty="0" smtClean="0"/>
              <a:t>embolization.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The patient was discussed at the Hepatobiliary </a:t>
            </a:r>
            <a:r>
              <a:rPr lang="en" dirty="0"/>
              <a:t>Tumor </a:t>
            </a:r>
            <a:r>
              <a:rPr lang="en" dirty="0" smtClean="0"/>
              <a:t>Board and the decision was </a:t>
            </a:r>
            <a:r>
              <a:rPr lang="en" dirty="0"/>
              <a:t>to proceed with Conventional TACE + SBRT </a:t>
            </a:r>
            <a:r>
              <a:rPr lang="en" dirty="0" smtClean="0"/>
              <a:t>treatment.</a:t>
            </a:r>
            <a:endParaRPr sz="2750" dirty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Procedure</a:t>
            </a:r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The procedure, indication, risks, complications and alternatives were discussed with the patient</a:t>
            </a:r>
            <a:r>
              <a:rPr lang="en" dirty="0" smtClean="0"/>
              <a:t>.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Procedure was performed under </a:t>
            </a:r>
            <a:r>
              <a:rPr lang="en-US" dirty="0" smtClean="0"/>
              <a:t>general anesthesia.</a:t>
            </a:r>
          </a:p>
          <a:p>
            <a:pPr>
              <a:buFont typeface="Open Sans"/>
              <a:buChar char="❏"/>
            </a:pPr>
            <a:r>
              <a:rPr lang="en-US" dirty="0"/>
              <a:t>The right common femoral artery was accessed with a </a:t>
            </a:r>
            <a:r>
              <a:rPr lang="en-US" dirty="0" smtClean="0"/>
              <a:t>micro puncture </a:t>
            </a:r>
            <a:r>
              <a:rPr lang="en-US" dirty="0"/>
              <a:t>set</a:t>
            </a:r>
          </a:p>
          <a:p>
            <a:pPr>
              <a:buFont typeface="Open Sans"/>
              <a:buChar char="❏"/>
            </a:pPr>
            <a:r>
              <a:rPr lang="en-US" dirty="0"/>
              <a:t>A 6Fr sheath was placed over an 0.035” Guidewire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endParaRPr sz="275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just" rtl="0">
              <a:lnSpc>
                <a:spcPct val="108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750" dirty="0">
              <a:latin typeface="Economica"/>
              <a:ea typeface="Economica"/>
              <a:cs typeface="Economica"/>
              <a:sym typeface="Economic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75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Procedure</a:t>
            </a:r>
            <a:endParaRPr dirty="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 smtClean="0"/>
              <a:t>A </a:t>
            </a:r>
            <a:r>
              <a:rPr lang="en" dirty="0"/>
              <a:t>5 Fr RC-2 catheter was then placed into the abdominal aorta and celiac arteriography was </a:t>
            </a:r>
            <a:r>
              <a:rPr lang="en" dirty="0" smtClean="0"/>
              <a:t>performed (fig </a:t>
            </a:r>
            <a:r>
              <a:rPr lang="en" dirty="0"/>
              <a:t>1), demonstrating patent splenic, common hepatic, left gastric with replaced left hepatic artery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The target was identified as a hypervascular lesion within the Right hepatic lobe.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Occlusion of the proximal right hepatic artery  with </a:t>
            </a:r>
            <a:r>
              <a:rPr lang="en" dirty="0" smtClean="0"/>
              <a:t>distal reconstitution through </a:t>
            </a:r>
            <a:r>
              <a:rPr lang="en" dirty="0"/>
              <a:t>a tortuous collateral from the middle hepatic artery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4294967295"/>
          </p:nvPr>
        </p:nvSpPr>
        <p:spPr>
          <a:xfrm>
            <a:off x="2020775" y="3584869"/>
            <a:ext cx="2573338" cy="377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/>
              <a:t>Figure 1</a:t>
            </a:r>
            <a:endParaRPr sz="1400" dirty="0"/>
          </a:p>
        </p:txBody>
      </p:sp>
      <p:sp>
        <p:nvSpPr>
          <p:cNvPr id="111" name="Google Shape;111;p20"/>
          <p:cNvSpPr txBox="1"/>
          <p:nvPr/>
        </p:nvSpPr>
        <p:spPr>
          <a:xfrm>
            <a:off x="6409342" y="3601874"/>
            <a:ext cx="2359200" cy="36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538150" y="3879875"/>
            <a:ext cx="7941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1: Celiac angiogram, arrow in figure shows the absent segment of the right hepatic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artery with supply through the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collateral vessel (   )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2: The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microcatheter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within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middle hepatic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artery, with angiogram </a:t>
            </a: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showing the collateral </a:t>
            </a:r>
            <a:r>
              <a:rPr lang="en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supply (   ) to the hypervascular right hepatic lobe tumor ( black arrow)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12379">
            <a:off x="1469910" y="1775801"/>
            <a:ext cx="304826" cy="310923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527933" y="1168576"/>
            <a:ext cx="188780" cy="159283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7815" y="1054316"/>
            <a:ext cx="3474720" cy="2578608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3949858" y="4257700"/>
            <a:ext cx="66864" cy="7553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481" y="1023266"/>
            <a:ext cx="3378487" cy="2578608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9399458">
            <a:off x="1868744" y="2301812"/>
            <a:ext cx="304062" cy="1454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476371">
            <a:off x="5266203" y="2743643"/>
            <a:ext cx="256309" cy="13854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984940" y="1750314"/>
            <a:ext cx="89965" cy="9905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6016613" y="1757454"/>
            <a:ext cx="89965" cy="99055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4795" y="4859265"/>
            <a:ext cx="140220" cy="16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Procedure</a:t>
            </a:r>
            <a:endParaRPr dirty="0"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2.4Fr Progreat catheter was inserted through the diagnostic catheter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The microcatheter was navigated through the collateral </a:t>
            </a:r>
            <a:r>
              <a:rPr lang="en" dirty="0" smtClean="0"/>
              <a:t>vessel (</a:t>
            </a:r>
            <a:r>
              <a:rPr lang="en" dirty="0"/>
              <a:t>fig 2) to access the right hepatic artery. An angiogram illustrated the hypervascular lesion.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 dirty="0"/>
              <a:t>The segmental artery was selected and the microcatheter was positioned for </a:t>
            </a:r>
            <a:r>
              <a:rPr lang="en" dirty="0" smtClean="0"/>
              <a:t>chemoembolization (</a:t>
            </a:r>
            <a:r>
              <a:rPr lang="en" dirty="0"/>
              <a:t>fig 3)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US" dirty="0" smtClean="0"/>
              <a:t>A</a:t>
            </a:r>
            <a:r>
              <a:rPr lang="en" dirty="0" smtClean="0"/>
              <a:t> hypervascular tumor with arteriovenous shunting to the right hepatic vein was seen following </a:t>
            </a:r>
            <a:r>
              <a:rPr lang="en" dirty="0" smtClean="0"/>
              <a:t>subselective angiogram. </a:t>
            </a:r>
            <a:r>
              <a:rPr lang="en" dirty="0" smtClean="0"/>
              <a:t>1ml of gelfoam slurry was administered, and reduced shunting was confirmed with followup </a:t>
            </a:r>
            <a:r>
              <a:rPr lang="en" dirty="0" smtClean="0"/>
              <a:t>imaging.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1000</Words>
  <Application>Microsoft Office PowerPoint</Application>
  <PresentationFormat>On-screen Show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Open Sans</vt:lpstr>
      <vt:lpstr>Arial</vt:lpstr>
      <vt:lpstr>Economica</vt:lpstr>
      <vt:lpstr>Luxe</vt:lpstr>
      <vt:lpstr>  Bypassing the occluded highway: Transarterial Chemoembolization through a collateral pathway</vt:lpstr>
      <vt:lpstr>Clinical History</vt:lpstr>
      <vt:lpstr>Pre-Procedural Imaging</vt:lpstr>
      <vt:lpstr>Pre – Procedural Imaging</vt:lpstr>
      <vt:lpstr>Clinical Course</vt:lpstr>
      <vt:lpstr>Procedure</vt:lpstr>
      <vt:lpstr>Procedure</vt:lpstr>
      <vt:lpstr>Procedure</vt:lpstr>
      <vt:lpstr>Procedure</vt:lpstr>
      <vt:lpstr>Procedure</vt:lpstr>
      <vt:lpstr>Procedure</vt:lpstr>
      <vt:lpstr>Procedure</vt:lpstr>
      <vt:lpstr>Post-Procedure</vt:lpstr>
      <vt:lpstr>Post Procedural Imaging</vt:lpstr>
      <vt:lpstr>Education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Transarterial Chemoembolization: A Collateral Approach</dc:title>
  <dc:creator>Alwin, Alfred V</dc:creator>
  <cp:lastModifiedBy>El Khudari, Husameddin</cp:lastModifiedBy>
  <cp:revision>30</cp:revision>
  <dcterms:modified xsi:type="dcterms:W3CDTF">2024-09-12T20:29:52Z</dcterms:modified>
</cp:coreProperties>
</file>